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7"/>
  </p:notesMasterIdLst>
  <p:sldIdLst>
    <p:sldId id="411" r:id="rId2"/>
    <p:sldId id="455" r:id="rId3"/>
    <p:sldId id="436" r:id="rId4"/>
    <p:sldId id="440" r:id="rId5"/>
    <p:sldId id="441" r:id="rId6"/>
    <p:sldId id="442" r:id="rId7"/>
    <p:sldId id="443" r:id="rId8"/>
    <p:sldId id="444" r:id="rId9"/>
    <p:sldId id="445" r:id="rId10"/>
    <p:sldId id="446" r:id="rId11"/>
    <p:sldId id="449" r:id="rId12"/>
    <p:sldId id="447" r:id="rId13"/>
    <p:sldId id="453" r:id="rId14"/>
    <p:sldId id="448" r:id="rId15"/>
    <p:sldId id="450" r:id="rId16"/>
    <p:sldId id="451" r:id="rId17"/>
    <p:sldId id="428" r:id="rId18"/>
    <p:sldId id="429" r:id="rId19"/>
    <p:sldId id="431" r:id="rId20"/>
    <p:sldId id="456" r:id="rId21"/>
    <p:sldId id="457" r:id="rId22"/>
    <p:sldId id="434" r:id="rId23"/>
    <p:sldId id="454" r:id="rId24"/>
    <p:sldId id="430" r:id="rId25"/>
    <p:sldId id="435" r:id="rId2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702BF"/>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60"/>
  </p:normalViewPr>
  <p:slideViewPr>
    <p:cSldViewPr snapToGrid="0" snapToObjects="1">
      <p:cViewPr varScale="1">
        <p:scale>
          <a:sx n="69" d="100"/>
          <a:sy n="69" d="100"/>
        </p:scale>
        <p:origin x="1398" y="6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D187D4-CC3D-45C3-9E1B-35DD42B32E7D}" type="datetimeFigureOut">
              <a:rPr lang="en-GB" smtClean="0"/>
              <a:t>03/03/2025</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8947A94-9BF3-4DE7-B348-BD6857EF4523}" type="slidenum">
              <a:rPr lang="en-GB" smtClean="0"/>
              <a:t>‹#›</a:t>
            </a:fld>
            <a:endParaRPr lang="en-GB" dirty="0"/>
          </a:p>
        </p:txBody>
      </p:sp>
    </p:spTree>
    <p:extLst>
      <p:ext uri="{BB962C8B-B14F-4D97-AF65-F5344CB8AC3E}">
        <p14:creationId xmlns:p14="http://schemas.microsoft.com/office/powerpoint/2010/main" val="8549878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40A9007-D972-4FC2-9F3A-86BEE348B500}" type="slidenum">
              <a:rPr lang="en-GB" smtClean="0"/>
              <a:t>12</a:t>
            </a:fld>
            <a:endParaRPr lang="en-GB" dirty="0"/>
          </a:p>
        </p:txBody>
      </p:sp>
    </p:spTree>
    <p:extLst>
      <p:ext uri="{BB962C8B-B14F-4D97-AF65-F5344CB8AC3E}">
        <p14:creationId xmlns:p14="http://schemas.microsoft.com/office/powerpoint/2010/main" val="39424336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8947A94-9BF3-4DE7-B348-BD6857EF4523}" type="slidenum">
              <a:rPr lang="en-GB" smtClean="0"/>
              <a:t>13</a:t>
            </a:fld>
            <a:endParaRPr lang="en-GB" dirty="0"/>
          </a:p>
        </p:txBody>
      </p:sp>
    </p:spTree>
    <p:extLst>
      <p:ext uri="{BB962C8B-B14F-4D97-AF65-F5344CB8AC3E}">
        <p14:creationId xmlns:p14="http://schemas.microsoft.com/office/powerpoint/2010/main" val="21973164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0F578FDA-9C3F-E840-A66C-F6D1C8D6C9E8}" type="datetimeFigureOut">
              <a:rPr lang="en-US" smtClean="0"/>
              <a:t>3/3/2025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E73F658-1583-C446-BE5F-AB774E80E1DC}" type="slidenum">
              <a:rPr lang="en-US" smtClean="0"/>
              <a:t>‹#›</a:t>
            </a:fld>
            <a:endParaRPr lang="en-US" dirty="0"/>
          </a:p>
        </p:txBody>
      </p:sp>
    </p:spTree>
    <p:extLst>
      <p:ext uri="{BB962C8B-B14F-4D97-AF65-F5344CB8AC3E}">
        <p14:creationId xmlns:p14="http://schemas.microsoft.com/office/powerpoint/2010/main" val="2453683589"/>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0F578FDA-9C3F-E840-A66C-F6D1C8D6C9E8}" type="datetimeFigureOut">
              <a:rPr lang="en-US" smtClean="0"/>
              <a:t>3/3/2025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E73F658-1583-C446-BE5F-AB774E80E1DC}" type="slidenum">
              <a:rPr lang="en-US" smtClean="0"/>
              <a:t>‹#›</a:t>
            </a:fld>
            <a:endParaRPr lang="en-US" dirty="0"/>
          </a:p>
        </p:txBody>
      </p:sp>
    </p:spTree>
    <p:extLst>
      <p:ext uri="{BB962C8B-B14F-4D97-AF65-F5344CB8AC3E}">
        <p14:creationId xmlns:p14="http://schemas.microsoft.com/office/powerpoint/2010/main" val="3753217615"/>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F578FDA-9C3F-E840-A66C-F6D1C8D6C9E8}" type="datetimeFigureOut">
              <a:rPr lang="en-US" smtClean="0"/>
              <a:t>3/3/2025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E73F658-1583-C446-BE5F-AB774E80E1DC}" type="slidenum">
              <a:rPr lang="en-US" smtClean="0"/>
              <a:t>‹#›</a:t>
            </a:fld>
            <a:endParaRPr lang="en-US" dirty="0"/>
          </a:p>
        </p:txBody>
      </p:sp>
    </p:spTree>
    <p:extLst>
      <p:ext uri="{BB962C8B-B14F-4D97-AF65-F5344CB8AC3E}">
        <p14:creationId xmlns:p14="http://schemas.microsoft.com/office/powerpoint/2010/main" val="4233339075"/>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0F578FDA-9C3F-E840-A66C-F6D1C8D6C9E8}" type="datetimeFigureOut">
              <a:rPr lang="en-US" smtClean="0"/>
              <a:t>3/3/2025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E73F658-1583-C446-BE5F-AB774E80E1DC}" type="slidenum">
              <a:rPr lang="en-US" smtClean="0"/>
              <a:t>‹#›</a:t>
            </a:fld>
            <a:endParaRPr lang="en-US" dirty="0"/>
          </a:p>
        </p:txBody>
      </p:sp>
    </p:spTree>
    <p:extLst>
      <p:ext uri="{BB962C8B-B14F-4D97-AF65-F5344CB8AC3E}">
        <p14:creationId xmlns:p14="http://schemas.microsoft.com/office/powerpoint/2010/main" val="2130302549"/>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0F578FDA-9C3F-E840-A66C-F6D1C8D6C9E8}" type="datetimeFigureOut">
              <a:rPr lang="en-US" smtClean="0"/>
              <a:t>3/3/2025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E73F658-1583-C446-BE5F-AB774E80E1DC}" type="slidenum">
              <a:rPr lang="en-US" smtClean="0"/>
              <a:t>‹#›</a:t>
            </a:fld>
            <a:endParaRPr lang="en-US" dirty="0"/>
          </a:p>
        </p:txBody>
      </p:sp>
    </p:spTree>
    <p:extLst>
      <p:ext uri="{BB962C8B-B14F-4D97-AF65-F5344CB8AC3E}">
        <p14:creationId xmlns:p14="http://schemas.microsoft.com/office/powerpoint/2010/main" val="3137588765"/>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0F578FDA-9C3F-E840-A66C-F6D1C8D6C9E8}" type="datetimeFigureOut">
              <a:rPr lang="en-US" smtClean="0"/>
              <a:t>3/3/2025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E73F658-1583-C446-BE5F-AB774E80E1DC}" type="slidenum">
              <a:rPr lang="en-US" smtClean="0"/>
              <a:t>‹#›</a:t>
            </a:fld>
            <a:endParaRPr lang="en-US" dirty="0"/>
          </a:p>
        </p:txBody>
      </p:sp>
    </p:spTree>
    <p:extLst>
      <p:ext uri="{BB962C8B-B14F-4D97-AF65-F5344CB8AC3E}">
        <p14:creationId xmlns:p14="http://schemas.microsoft.com/office/powerpoint/2010/main" val="3026588645"/>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F578FDA-9C3F-E840-A66C-F6D1C8D6C9E8}" type="datetimeFigureOut">
              <a:rPr lang="en-US" smtClean="0"/>
              <a:t>3/3/2025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E73F658-1583-C446-BE5F-AB774E80E1DC}" type="slidenum">
              <a:rPr lang="en-US" smtClean="0"/>
              <a:t>‹#›</a:t>
            </a:fld>
            <a:endParaRPr lang="en-US" dirty="0"/>
          </a:p>
        </p:txBody>
      </p:sp>
    </p:spTree>
    <p:extLst>
      <p:ext uri="{BB962C8B-B14F-4D97-AF65-F5344CB8AC3E}">
        <p14:creationId xmlns:p14="http://schemas.microsoft.com/office/powerpoint/2010/main" val="1630996017"/>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0F578FDA-9C3F-E840-A66C-F6D1C8D6C9E8}" type="datetimeFigureOut">
              <a:rPr lang="en-US" smtClean="0"/>
              <a:t>3/3/2025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E73F658-1583-C446-BE5F-AB774E80E1DC}" type="slidenum">
              <a:rPr lang="en-US" smtClean="0"/>
              <a:t>‹#›</a:t>
            </a:fld>
            <a:endParaRPr lang="en-US" dirty="0"/>
          </a:p>
        </p:txBody>
      </p:sp>
    </p:spTree>
    <p:extLst>
      <p:ext uri="{BB962C8B-B14F-4D97-AF65-F5344CB8AC3E}">
        <p14:creationId xmlns:p14="http://schemas.microsoft.com/office/powerpoint/2010/main" val="3998320540"/>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0F578FDA-9C3F-E840-A66C-F6D1C8D6C9E8}" type="datetimeFigureOut">
              <a:rPr lang="en-US" smtClean="0"/>
              <a:t>3/3/2025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E73F658-1583-C446-BE5F-AB774E80E1DC}" type="slidenum">
              <a:rPr lang="en-US" smtClean="0"/>
              <a:t>‹#›</a:t>
            </a:fld>
            <a:endParaRPr lang="en-US" dirty="0"/>
          </a:p>
        </p:txBody>
      </p:sp>
    </p:spTree>
    <p:extLst>
      <p:ext uri="{BB962C8B-B14F-4D97-AF65-F5344CB8AC3E}">
        <p14:creationId xmlns:p14="http://schemas.microsoft.com/office/powerpoint/2010/main" val="1360696812"/>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0F578FDA-9C3F-E840-A66C-F6D1C8D6C9E8}" type="datetimeFigureOut">
              <a:rPr lang="en-US" smtClean="0"/>
              <a:t>3/3/2025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E73F658-1583-C446-BE5F-AB774E80E1DC}" type="slidenum">
              <a:rPr lang="en-US" smtClean="0"/>
              <a:t>‹#›</a:t>
            </a:fld>
            <a:endParaRPr lang="en-US" dirty="0"/>
          </a:p>
        </p:txBody>
      </p:sp>
    </p:spTree>
    <p:extLst>
      <p:ext uri="{BB962C8B-B14F-4D97-AF65-F5344CB8AC3E}">
        <p14:creationId xmlns:p14="http://schemas.microsoft.com/office/powerpoint/2010/main" val="1362089505"/>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0F578FDA-9C3F-E840-A66C-F6D1C8D6C9E8}" type="datetimeFigureOut">
              <a:rPr lang="en-US" smtClean="0"/>
              <a:t>3/3/2025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E73F658-1583-C446-BE5F-AB774E80E1DC}" type="slidenum">
              <a:rPr lang="en-US" smtClean="0"/>
              <a:t>‹#›</a:t>
            </a:fld>
            <a:endParaRPr lang="en-US" dirty="0"/>
          </a:p>
        </p:txBody>
      </p:sp>
    </p:spTree>
    <p:extLst>
      <p:ext uri="{BB962C8B-B14F-4D97-AF65-F5344CB8AC3E}">
        <p14:creationId xmlns:p14="http://schemas.microsoft.com/office/powerpoint/2010/main" val="111761623"/>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111125" y="1898650"/>
            <a:ext cx="8326438" cy="4279900"/>
          </a:xfrm>
        </p:spPr>
        <p:txBody>
          <a:bodyPr anchor="ctr"/>
          <a:lstStyle/>
          <a:p>
            <a:pPr lvl="0"/>
            <a:r>
              <a:rPr lang="en-US"/>
              <a:t>Click to edit Master text styles</a:t>
            </a:r>
          </a:p>
        </p:txBody>
      </p:sp>
    </p:spTree>
    <p:extLst>
      <p:ext uri="{BB962C8B-B14F-4D97-AF65-F5344CB8AC3E}">
        <p14:creationId xmlns:p14="http://schemas.microsoft.com/office/powerpoint/2010/main" val="30260730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emf"/><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St Charlies powerpoint.jpg"/>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0" y="-1"/>
            <a:ext cx="9144000" cy="6865087"/>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dirty="0"/>
              <a:t>Title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bg1"/>
                </a:solidFill>
              </a:defRPr>
            </a:lvl1pPr>
          </a:lstStyle>
          <a:p>
            <a:fld id="{0F578FDA-9C3F-E840-A66C-F6D1C8D6C9E8}" type="datetimeFigureOut">
              <a:rPr lang="en-US" smtClean="0"/>
              <a:pPr/>
              <a:t>3/3/2025</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bg1"/>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rgbClr val="FFFFFF"/>
                </a:solidFill>
              </a:defRPr>
            </a:lvl1pPr>
          </a:lstStyle>
          <a:p>
            <a:fld id="{DE73F658-1583-C446-BE5F-AB774E80E1DC}" type="slidenum">
              <a:rPr lang="en-US" smtClean="0"/>
              <a:pPr/>
              <a:t>‹#›</a:t>
            </a:fld>
            <a:endParaRPr lang="en-US" dirty="0"/>
          </a:p>
        </p:txBody>
      </p:sp>
      <p:pic>
        <p:nvPicPr>
          <p:cNvPr id="8" name="Picture 7"/>
          <p:cNvPicPr>
            <a:picLocks noChangeAspect="1"/>
          </p:cNvPicPr>
          <p:nvPr userDrawn="1"/>
        </p:nvPicPr>
        <p:blipFill>
          <a:blip r:embed="rId15"/>
          <a:stretch>
            <a:fillRect/>
          </a:stretch>
        </p:blipFill>
        <p:spPr>
          <a:xfrm>
            <a:off x="7571678" y="274638"/>
            <a:ext cx="1115122" cy="1143000"/>
          </a:xfrm>
          <a:prstGeom prst="rect">
            <a:avLst/>
          </a:prstGeom>
        </p:spPr>
      </p:pic>
    </p:spTree>
    <p:extLst>
      <p:ext uri="{BB962C8B-B14F-4D97-AF65-F5344CB8AC3E}">
        <p14:creationId xmlns:p14="http://schemas.microsoft.com/office/powerpoint/2010/main" val="1103849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txStyles>
    <p:titleStyle>
      <a:lvl1pPr algn="ctr" defTabSz="457200" rtl="0" eaLnBrk="1" latinLnBrk="0" hangingPunct="1">
        <a:spcBef>
          <a:spcPct val="0"/>
        </a:spcBef>
        <a:buNone/>
        <a:defRPr sz="4400" b="0" i="0" kern="1200">
          <a:solidFill>
            <a:srgbClr val="1702BF"/>
          </a:solidFill>
          <a:latin typeface="Helvetica Neue Light"/>
          <a:ea typeface="+mj-ea"/>
          <a:cs typeface="Helvetica Neue Light"/>
        </a:defRPr>
      </a:lvl1pPr>
    </p:titleStyle>
    <p:bodyStyle>
      <a:lvl1pPr marL="342900" indent="-342900" algn="l" defTabSz="457200" rtl="0" eaLnBrk="1" latinLnBrk="0" hangingPunct="1">
        <a:spcBef>
          <a:spcPct val="20000"/>
        </a:spcBef>
        <a:buFont typeface="Arial"/>
        <a:buChar char="•"/>
        <a:defRPr sz="3200" b="0" i="0" kern="1200">
          <a:solidFill>
            <a:schemeClr val="tx1">
              <a:lumMod val="65000"/>
              <a:lumOff val="35000"/>
            </a:schemeClr>
          </a:solidFill>
          <a:latin typeface="Helvetica Neue Light"/>
          <a:ea typeface="+mn-ea"/>
          <a:cs typeface="Helvetica Neue Light"/>
        </a:defRPr>
      </a:lvl1pPr>
      <a:lvl2pPr marL="742950" indent="-285750" algn="l" defTabSz="457200" rtl="0" eaLnBrk="1" latinLnBrk="0" hangingPunct="1">
        <a:spcBef>
          <a:spcPct val="20000"/>
        </a:spcBef>
        <a:buFont typeface="Arial"/>
        <a:buChar char="–"/>
        <a:defRPr sz="2800" b="0" i="0" kern="1200">
          <a:solidFill>
            <a:schemeClr val="tx1">
              <a:lumMod val="65000"/>
              <a:lumOff val="35000"/>
            </a:schemeClr>
          </a:solidFill>
          <a:latin typeface="Helvetica Neue Light"/>
          <a:ea typeface="+mn-ea"/>
          <a:cs typeface="Helvetica Neue Light"/>
        </a:defRPr>
      </a:lvl2pPr>
      <a:lvl3pPr marL="1143000" indent="-228600" algn="l" defTabSz="457200" rtl="0" eaLnBrk="1" latinLnBrk="0" hangingPunct="1">
        <a:spcBef>
          <a:spcPct val="20000"/>
        </a:spcBef>
        <a:buFont typeface="Arial"/>
        <a:buChar char="•"/>
        <a:defRPr sz="2400" b="0" i="0" kern="1200">
          <a:solidFill>
            <a:schemeClr val="tx1">
              <a:lumMod val="65000"/>
              <a:lumOff val="35000"/>
            </a:schemeClr>
          </a:solidFill>
          <a:latin typeface="Helvetica Neue Light"/>
          <a:ea typeface="+mn-ea"/>
          <a:cs typeface="Helvetica Neue Light"/>
        </a:defRPr>
      </a:lvl3pPr>
      <a:lvl4pPr marL="1600200" indent="-228600" algn="l" defTabSz="457200" rtl="0" eaLnBrk="1" latinLnBrk="0" hangingPunct="1">
        <a:spcBef>
          <a:spcPct val="20000"/>
        </a:spcBef>
        <a:buFont typeface="Arial"/>
        <a:buChar char="–"/>
        <a:defRPr sz="2000" b="0" i="0" kern="1200">
          <a:solidFill>
            <a:schemeClr val="tx1">
              <a:lumMod val="65000"/>
              <a:lumOff val="35000"/>
            </a:schemeClr>
          </a:solidFill>
          <a:latin typeface="Helvetica Neue Light"/>
          <a:ea typeface="+mn-ea"/>
          <a:cs typeface="Helvetica Neue Light"/>
        </a:defRPr>
      </a:lvl4pPr>
      <a:lvl5pPr marL="2057400" indent="-228600" algn="l" defTabSz="457200" rtl="0" eaLnBrk="1" latinLnBrk="0" hangingPunct="1">
        <a:spcBef>
          <a:spcPct val="20000"/>
        </a:spcBef>
        <a:buFont typeface="Arial"/>
        <a:buChar char="»"/>
        <a:defRPr sz="2000" b="0" i="0" kern="1200">
          <a:solidFill>
            <a:schemeClr val="tx1">
              <a:lumMod val="65000"/>
              <a:lumOff val="35000"/>
            </a:schemeClr>
          </a:solidFill>
          <a:latin typeface="Helvetica Neue Light"/>
          <a:ea typeface="+mn-ea"/>
          <a:cs typeface="Helvetica Neue Light"/>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hyperlink" Target="https://www.gov.uk/government/publications/relationships-education-relationships-and-sex-education-rse-and-health-education" TargetMode="Externa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smtClean="0"/>
              <a:t>PSHE PARENT INFORMATION UPDATE</a:t>
            </a:r>
            <a:br>
              <a:rPr lang="en-US" dirty="0" smtClean="0"/>
            </a:br>
            <a:r>
              <a:rPr lang="en-US" dirty="0" smtClean="0"/>
              <a:t/>
            </a:r>
            <a:br>
              <a:rPr lang="en-US" dirty="0" smtClean="0"/>
            </a:br>
            <a:r>
              <a:rPr lang="en-US" dirty="0" smtClean="0"/>
              <a:t>Ten: Ten - Life to the Full</a:t>
            </a:r>
            <a:endParaRPr lang="en-GB" dirty="0"/>
          </a:p>
        </p:txBody>
      </p:sp>
      <p:sp>
        <p:nvSpPr>
          <p:cNvPr id="3" name="Subtitle 2"/>
          <p:cNvSpPr>
            <a:spLocks noGrp="1"/>
          </p:cNvSpPr>
          <p:nvPr>
            <p:ph type="subTitle" idx="1"/>
          </p:nvPr>
        </p:nvSpPr>
        <p:spPr>
          <a:xfrm>
            <a:off x="1371600" y="4360984"/>
            <a:ext cx="6400800" cy="1752600"/>
          </a:xfrm>
        </p:spPr>
        <p:txBody>
          <a:bodyPr/>
          <a:lstStyle/>
          <a:p>
            <a:r>
              <a:rPr lang="en-US" dirty="0" smtClean="0"/>
              <a:t>September 2024</a:t>
            </a:r>
          </a:p>
        </p:txBody>
      </p:sp>
    </p:spTree>
    <p:extLst>
      <p:ext uri="{BB962C8B-B14F-4D97-AF65-F5344CB8AC3E}">
        <p14:creationId xmlns:p14="http://schemas.microsoft.com/office/powerpoint/2010/main" val="3345363014"/>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Acronyms </a:t>
            </a:r>
            <a:endParaRPr lang="en-GB" dirty="0"/>
          </a:p>
        </p:txBody>
      </p:sp>
      <p:sp>
        <p:nvSpPr>
          <p:cNvPr id="3" name="Content Placeholder 2"/>
          <p:cNvSpPr>
            <a:spLocks noGrp="1"/>
          </p:cNvSpPr>
          <p:nvPr>
            <p:ph idx="1"/>
          </p:nvPr>
        </p:nvSpPr>
        <p:spPr>
          <a:xfrm>
            <a:off x="457200" y="1301261"/>
            <a:ext cx="8229600" cy="4525963"/>
          </a:xfrm>
        </p:spPr>
        <p:txBody>
          <a:bodyPr/>
          <a:lstStyle/>
          <a:p>
            <a:r>
              <a:rPr lang="en-GB" dirty="0" smtClean="0"/>
              <a:t>EYFS – Early Years Foundation Stage (Nursery and Reception)</a:t>
            </a:r>
          </a:p>
          <a:p>
            <a:r>
              <a:rPr lang="en-GB" dirty="0" smtClean="0"/>
              <a:t>PSHE – Personal, Social, Health and economic Education</a:t>
            </a:r>
          </a:p>
          <a:p>
            <a:r>
              <a:rPr lang="en-GB" dirty="0" smtClean="0"/>
              <a:t>RSE – Relationships and Sex Education</a:t>
            </a:r>
          </a:p>
          <a:p>
            <a:r>
              <a:rPr lang="en-GB" dirty="0" smtClean="0"/>
              <a:t>RSHE - Relationships </a:t>
            </a:r>
            <a:r>
              <a:rPr lang="en-GB" dirty="0"/>
              <a:t>Sex and Health </a:t>
            </a:r>
            <a:r>
              <a:rPr lang="en-GB" dirty="0" smtClean="0"/>
              <a:t>Education</a:t>
            </a:r>
          </a:p>
          <a:p>
            <a:r>
              <a:rPr lang="en-GB" dirty="0" smtClean="0"/>
              <a:t>DfE – Department for Education</a:t>
            </a:r>
            <a:endParaRPr lang="en-GB" dirty="0"/>
          </a:p>
        </p:txBody>
      </p:sp>
    </p:spTree>
    <p:extLst>
      <p:ext uri="{BB962C8B-B14F-4D97-AF65-F5344CB8AC3E}">
        <p14:creationId xmlns:p14="http://schemas.microsoft.com/office/powerpoint/2010/main" val="4124188152"/>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Aims of the Presentation</a:t>
            </a:r>
          </a:p>
        </p:txBody>
      </p:sp>
      <p:sp>
        <p:nvSpPr>
          <p:cNvPr id="3" name="Text Placeholder 2"/>
          <p:cNvSpPr>
            <a:spLocks noGrp="1"/>
          </p:cNvSpPr>
          <p:nvPr>
            <p:ph type="body" sz="quarter" idx="10"/>
          </p:nvPr>
        </p:nvSpPr>
        <p:spPr>
          <a:xfrm>
            <a:off x="408781" y="1417638"/>
            <a:ext cx="8326438" cy="4279900"/>
          </a:xfrm>
        </p:spPr>
        <p:txBody>
          <a:bodyPr>
            <a:normAutofit lnSpcReduction="10000"/>
          </a:bodyPr>
          <a:lstStyle/>
          <a:p>
            <a:pPr marL="0" indent="0">
              <a:buNone/>
            </a:pPr>
            <a:r>
              <a:rPr lang="en-US" dirty="0"/>
              <a:t>This presentation will </a:t>
            </a:r>
            <a:r>
              <a:rPr lang="en-US" dirty="0" smtClean="0"/>
              <a:t>cover:</a:t>
            </a:r>
          </a:p>
          <a:p>
            <a:pPr marL="0" indent="0">
              <a:buNone/>
            </a:pPr>
            <a:r>
              <a:rPr lang="en-US" dirty="0" smtClean="0"/>
              <a:t>1. An update on PSHE and RSE</a:t>
            </a:r>
            <a:endParaRPr lang="en-US" dirty="0"/>
          </a:p>
          <a:p>
            <a:pPr marL="0" indent="0">
              <a:buNone/>
            </a:pPr>
            <a:r>
              <a:rPr lang="en-US" dirty="0" smtClean="0"/>
              <a:t>2. A reminder of what RSE is and </a:t>
            </a:r>
            <a:r>
              <a:rPr lang="en-US" dirty="0"/>
              <a:t>why is it needed in a Catholic school?</a:t>
            </a:r>
          </a:p>
          <a:p>
            <a:pPr marL="0" indent="0">
              <a:buNone/>
            </a:pPr>
            <a:r>
              <a:rPr lang="en-US" b="1" dirty="0" smtClean="0"/>
              <a:t>3. </a:t>
            </a:r>
            <a:r>
              <a:rPr lang="en-US" dirty="0" smtClean="0"/>
              <a:t>An </a:t>
            </a:r>
            <a:r>
              <a:rPr lang="en-US" dirty="0"/>
              <a:t>introduction to </a:t>
            </a:r>
            <a:r>
              <a:rPr lang="en-US" dirty="0" smtClean="0"/>
              <a:t>the new </a:t>
            </a:r>
            <a:r>
              <a:rPr lang="en-US" dirty="0"/>
              <a:t>teaching programme for RSE – </a:t>
            </a:r>
            <a:r>
              <a:rPr lang="en-US" dirty="0" smtClean="0"/>
              <a:t>‘Life to the Full’ </a:t>
            </a:r>
            <a:r>
              <a:rPr lang="en-US" dirty="0"/>
              <a:t>produced by Ten:Ten Resources - and it’s objectives, structure and content. </a:t>
            </a:r>
            <a:endParaRPr lang="en-GB" dirty="0"/>
          </a:p>
        </p:txBody>
      </p:sp>
    </p:spTree>
    <p:extLst>
      <p:ext uri="{BB962C8B-B14F-4D97-AF65-F5344CB8AC3E}">
        <p14:creationId xmlns:p14="http://schemas.microsoft.com/office/powerpoint/2010/main" val="303058704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625D44-0CFC-4425-95B8-63B40A0D19AC}"/>
              </a:ext>
            </a:extLst>
          </p:cNvPr>
          <p:cNvSpPr>
            <a:spLocks noGrp="1"/>
          </p:cNvSpPr>
          <p:nvPr>
            <p:ph type="title"/>
          </p:nvPr>
        </p:nvSpPr>
        <p:spPr/>
        <p:txBody>
          <a:bodyPr/>
          <a:lstStyle/>
          <a:p>
            <a:r>
              <a:rPr lang="en-GB" dirty="0"/>
              <a:t>Statutory Guidance</a:t>
            </a:r>
          </a:p>
        </p:txBody>
      </p:sp>
      <p:sp>
        <p:nvSpPr>
          <p:cNvPr id="3" name="Text Placeholder 2">
            <a:extLst>
              <a:ext uri="{FF2B5EF4-FFF2-40B4-BE49-F238E27FC236}">
                <a16:creationId xmlns:a16="http://schemas.microsoft.com/office/drawing/2014/main" id="{6BE712E4-2DC8-423A-853D-530799E1076C}"/>
              </a:ext>
            </a:extLst>
          </p:cNvPr>
          <p:cNvSpPr>
            <a:spLocks noGrp="1"/>
          </p:cNvSpPr>
          <p:nvPr>
            <p:ph type="body" sz="quarter" idx="10"/>
          </p:nvPr>
        </p:nvSpPr>
        <p:spPr>
          <a:xfrm>
            <a:off x="585909" y="1485412"/>
            <a:ext cx="8326438" cy="4279900"/>
          </a:xfrm>
        </p:spPr>
        <p:txBody>
          <a:bodyPr/>
          <a:lstStyle/>
          <a:p>
            <a:pPr marL="0" indent="0">
              <a:buNone/>
            </a:pPr>
            <a:r>
              <a:rPr lang="en-GB" dirty="0"/>
              <a:t>Further information about the statutory guidance set out by the DfE can be found by following the link below:</a:t>
            </a:r>
          </a:p>
          <a:p>
            <a:pPr marL="0" indent="0">
              <a:buNone/>
            </a:pPr>
            <a:r>
              <a:rPr lang="en-GB" dirty="0">
                <a:hlinkClick r:id="rId2"/>
              </a:rPr>
              <a:t>https://www.gov.uk/government/publications/relationships-education-relationships-and-sex-education-rse-and-health-education</a:t>
            </a:r>
            <a:r>
              <a:rPr lang="en-GB" dirty="0"/>
              <a:t> </a:t>
            </a:r>
          </a:p>
        </p:txBody>
      </p:sp>
    </p:spTree>
    <p:extLst>
      <p:ext uri="{BB962C8B-B14F-4D97-AF65-F5344CB8AC3E}">
        <p14:creationId xmlns:p14="http://schemas.microsoft.com/office/powerpoint/2010/main" val="41532433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27A9E7-57A1-44DA-97A8-540F150F2BD5}"/>
              </a:ext>
            </a:extLst>
          </p:cNvPr>
          <p:cNvSpPr>
            <a:spLocks noGrp="1"/>
          </p:cNvSpPr>
          <p:nvPr>
            <p:ph type="title"/>
          </p:nvPr>
        </p:nvSpPr>
        <p:spPr/>
        <p:txBody>
          <a:bodyPr/>
          <a:lstStyle/>
          <a:p>
            <a:r>
              <a:rPr lang="en-GB" dirty="0"/>
              <a:t>RSE at St. </a:t>
            </a:r>
            <a:r>
              <a:rPr lang="en-GB" dirty="0" smtClean="0"/>
              <a:t>Charles</a:t>
            </a:r>
            <a:endParaRPr lang="en-GB" dirty="0"/>
          </a:p>
        </p:txBody>
      </p:sp>
      <p:sp>
        <p:nvSpPr>
          <p:cNvPr id="3" name="Text Placeholder 2">
            <a:extLst>
              <a:ext uri="{FF2B5EF4-FFF2-40B4-BE49-F238E27FC236}">
                <a16:creationId xmlns:a16="http://schemas.microsoft.com/office/drawing/2014/main" id="{B4622650-5F6D-4937-9E05-943182EE507B}"/>
              </a:ext>
            </a:extLst>
          </p:cNvPr>
          <p:cNvSpPr>
            <a:spLocks noGrp="1"/>
          </p:cNvSpPr>
          <p:nvPr>
            <p:ph type="body" sz="quarter" idx="10"/>
          </p:nvPr>
        </p:nvSpPr>
        <p:spPr>
          <a:xfrm>
            <a:off x="360362" y="1607705"/>
            <a:ext cx="8326438" cy="4279900"/>
          </a:xfrm>
        </p:spPr>
        <p:txBody>
          <a:bodyPr>
            <a:normAutofit fontScale="77500" lnSpcReduction="20000"/>
          </a:bodyPr>
          <a:lstStyle/>
          <a:p>
            <a:pPr marL="0" indent="0">
              <a:buNone/>
            </a:pPr>
            <a:r>
              <a:rPr lang="en-US" dirty="0"/>
              <a:t>RSE forms a part of the R.E., </a:t>
            </a:r>
            <a:r>
              <a:rPr lang="en-US" dirty="0" smtClean="0"/>
              <a:t>PSHE Programme, science</a:t>
            </a:r>
            <a:r>
              <a:rPr lang="en-US" dirty="0"/>
              <a:t>, P.E. and computing curriculum.</a:t>
            </a:r>
          </a:p>
          <a:p>
            <a:pPr marL="0" indent="0">
              <a:buNone/>
            </a:pPr>
            <a:endParaRPr lang="en-US" dirty="0"/>
          </a:p>
          <a:p>
            <a:pPr marL="0" indent="0">
              <a:buNone/>
            </a:pPr>
            <a:r>
              <a:rPr lang="en-US" dirty="0"/>
              <a:t>Our key objective is developing the well-being of the child.</a:t>
            </a:r>
          </a:p>
          <a:p>
            <a:pPr marL="0" indent="0">
              <a:buNone/>
            </a:pPr>
            <a:endParaRPr lang="en-US" dirty="0"/>
          </a:p>
          <a:p>
            <a:pPr marL="0" indent="0">
              <a:buNone/>
            </a:pPr>
            <a:r>
              <a:rPr lang="en-US" dirty="0"/>
              <a:t>We believe parents are the prime educators of their children. </a:t>
            </a:r>
          </a:p>
          <a:p>
            <a:pPr marL="0" indent="0">
              <a:buNone/>
            </a:pPr>
            <a:endParaRPr lang="en-US" dirty="0"/>
          </a:p>
          <a:p>
            <a:pPr marL="0" indent="0">
              <a:buNone/>
            </a:pPr>
            <a:r>
              <a:rPr lang="en-US" dirty="0"/>
              <a:t>The school, church and family will work together; our role as a school is to support you and not to replace you.</a:t>
            </a:r>
            <a:endParaRPr lang="en-GB" dirty="0"/>
          </a:p>
          <a:p>
            <a:pPr marL="0" indent="0">
              <a:buNone/>
            </a:pPr>
            <a:endParaRPr lang="en-GB" dirty="0"/>
          </a:p>
        </p:txBody>
      </p:sp>
    </p:spTree>
    <p:extLst>
      <p:ext uri="{BB962C8B-B14F-4D97-AF65-F5344CB8AC3E}">
        <p14:creationId xmlns:p14="http://schemas.microsoft.com/office/powerpoint/2010/main" val="18546746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5A081-FFC9-4FF8-8641-F91F07675126}"/>
              </a:ext>
            </a:extLst>
          </p:cNvPr>
          <p:cNvSpPr>
            <a:spLocks noGrp="1"/>
          </p:cNvSpPr>
          <p:nvPr>
            <p:ph type="title"/>
          </p:nvPr>
        </p:nvSpPr>
        <p:spPr>
          <a:xfrm>
            <a:off x="457200" y="0"/>
            <a:ext cx="8229600" cy="1143000"/>
          </a:xfrm>
        </p:spPr>
        <p:txBody>
          <a:bodyPr/>
          <a:lstStyle/>
          <a:p>
            <a:r>
              <a:rPr lang="en-GB" dirty="0"/>
              <a:t>What is RSE?</a:t>
            </a:r>
          </a:p>
        </p:txBody>
      </p:sp>
      <p:sp>
        <p:nvSpPr>
          <p:cNvPr id="3" name="Text Placeholder 2">
            <a:extLst>
              <a:ext uri="{FF2B5EF4-FFF2-40B4-BE49-F238E27FC236}">
                <a16:creationId xmlns:a16="http://schemas.microsoft.com/office/drawing/2014/main" id="{72DD117B-661B-4B13-B6F5-7729BD9083AF}"/>
              </a:ext>
            </a:extLst>
          </p:cNvPr>
          <p:cNvSpPr>
            <a:spLocks noGrp="1"/>
          </p:cNvSpPr>
          <p:nvPr>
            <p:ph type="body" sz="quarter" idx="10"/>
          </p:nvPr>
        </p:nvSpPr>
        <p:spPr>
          <a:xfrm>
            <a:off x="596034" y="1593850"/>
            <a:ext cx="8326438" cy="4279900"/>
          </a:xfrm>
        </p:spPr>
        <p:txBody>
          <a:bodyPr>
            <a:normAutofit fontScale="92500" lnSpcReduction="10000"/>
          </a:bodyPr>
          <a:lstStyle/>
          <a:p>
            <a:pPr marL="0" indent="0">
              <a:buNone/>
            </a:pPr>
            <a:r>
              <a:rPr lang="en-US" dirty="0"/>
              <a:t>RSE is the life long learning about physical, moral and emotional development.</a:t>
            </a:r>
          </a:p>
          <a:p>
            <a:pPr marL="0" indent="0">
              <a:buNone/>
            </a:pPr>
            <a:endParaRPr lang="en-US" dirty="0"/>
          </a:p>
          <a:p>
            <a:pPr marL="0" indent="0">
              <a:buNone/>
            </a:pPr>
            <a:r>
              <a:rPr lang="en-US" dirty="0"/>
              <a:t>It is the understanding of the importance of marriage for family life, stable and loving relationships, respect, love and care. </a:t>
            </a:r>
          </a:p>
          <a:p>
            <a:pPr marL="0" indent="0">
              <a:buNone/>
            </a:pPr>
            <a:endParaRPr lang="en-US" dirty="0"/>
          </a:p>
          <a:p>
            <a:pPr marL="0" indent="0">
              <a:buNone/>
            </a:pPr>
            <a:r>
              <a:rPr lang="en-US" dirty="0"/>
              <a:t>It is also about the teaching of sex, sexuality and sexual health.</a:t>
            </a:r>
            <a:endParaRPr lang="en-GB" dirty="0"/>
          </a:p>
          <a:p>
            <a:pPr marL="0" indent="0">
              <a:buNone/>
            </a:pPr>
            <a:endParaRPr lang="en-GB" dirty="0"/>
          </a:p>
        </p:txBody>
      </p:sp>
    </p:spTree>
    <p:extLst>
      <p:ext uri="{BB962C8B-B14F-4D97-AF65-F5344CB8AC3E}">
        <p14:creationId xmlns:p14="http://schemas.microsoft.com/office/powerpoint/2010/main" val="36830544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46909" y="46038"/>
            <a:ext cx="8229600" cy="1143000"/>
          </a:xfrm>
        </p:spPr>
        <p:txBody>
          <a:bodyPr/>
          <a:lstStyle/>
          <a:p>
            <a:r>
              <a:rPr lang="en-US" dirty="0"/>
              <a:t>Right to Withdraw</a:t>
            </a:r>
            <a:endParaRPr lang="en-GB" dirty="0"/>
          </a:p>
        </p:txBody>
      </p:sp>
      <p:sp>
        <p:nvSpPr>
          <p:cNvPr id="3" name="Content Placeholder 2"/>
          <p:cNvSpPr>
            <a:spLocks noGrp="1"/>
          </p:cNvSpPr>
          <p:nvPr>
            <p:ph idx="1"/>
          </p:nvPr>
        </p:nvSpPr>
        <p:spPr>
          <a:xfrm>
            <a:off x="457200" y="1364673"/>
            <a:ext cx="8229600" cy="4525963"/>
          </a:xfrm>
        </p:spPr>
        <p:txBody>
          <a:bodyPr>
            <a:normAutofit fontScale="85000" lnSpcReduction="10000"/>
          </a:bodyPr>
          <a:lstStyle/>
          <a:p>
            <a:pPr marL="0" indent="0">
              <a:lnSpc>
                <a:spcPct val="80000"/>
              </a:lnSpc>
              <a:buClr>
                <a:schemeClr val="accent3"/>
              </a:buClr>
              <a:buNone/>
              <a:defRPr/>
            </a:pPr>
            <a:endParaRPr lang="en-GB" altLang="en-US" dirty="0">
              <a:latin typeface="Akagi Pro Light" panose="02000000000000000000" pitchFamily="50" charset="0"/>
              <a:cs typeface="Arial" panose="020B0604020202020204" pitchFamily="34" charset="0"/>
            </a:endParaRPr>
          </a:p>
          <a:p>
            <a:pPr marL="0" indent="0">
              <a:buNone/>
            </a:pPr>
            <a:r>
              <a:rPr lang="en-US" dirty="0"/>
              <a:t>Parents have the right to withdraw their children from elements of sex education </a:t>
            </a:r>
            <a:r>
              <a:rPr lang="en-US" b="1" u="sng" dirty="0"/>
              <a:t>that are not </a:t>
            </a:r>
            <a:r>
              <a:rPr lang="en-US" dirty="0"/>
              <a:t>in line with the National Curriculum for Science, however we strongly recommend inclusion. </a:t>
            </a:r>
          </a:p>
          <a:p>
            <a:pPr marL="0" indent="0">
              <a:buNone/>
            </a:pPr>
            <a:r>
              <a:rPr lang="en-US" dirty="0"/>
              <a:t>Parents </a:t>
            </a:r>
            <a:r>
              <a:rPr lang="en-US" b="1" u="sng" dirty="0"/>
              <a:t>may not</a:t>
            </a:r>
            <a:r>
              <a:rPr lang="en-US" dirty="0"/>
              <a:t> withdraw their children from any aspects of Relationship and Health Education covered within the science curriculum.</a:t>
            </a:r>
          </a:p>
          <a:p>
            <a:pPr marL="0" indent="0">
              <a:buNone/>
            </a:pPr>
            <a:r>
              <a:rPr lang="en-US" dirty="0"/>
              <a:t>Requests to withdraw your child from non-statutory sex education must be directed to </a:t>
            </a:r>
            <a:r>
              <a:rPr lang="en-US" dirty="0" smtClean="0"/>
              <a:t>Mr. Holt, in writing.</a:t>
            </a:r>
            <a:endParaRPr lang="en-US" dirty="0"/>
          </a:p>
          <a:p>
            <a:pPr marL="0" indent="0">
              <a:buNone/>
            </a:pPr>
            <a:endParaRPr lang="en-US" dirty="0"/>
          </a:p>
          <a:p>
            <a:pPr marL="0" indent="0">
              <a:buNone/>
            </a:pPr>
            <a:endParaRPr lang="en-US" dirty="0"/>
          </a:p>
          <a:p>
            <a:endParaRPr lang="en-GB" dirty="0"/>
          </a:p>
        </p:txBody>
      </p:sp>
    </p:spTree>
    <p:extLst>
      <p:ext uri="{BB962C8B-B14F-4D97-AF65-F5344CB8AC3E}">
        <p14:creationId xmlns:p14="http://schemas.microsoft.com/office/powerpoint/2010/main" val="300825229"/>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Special Educational Needs and Disabilities (SEND)</a:t>
            </a:r>
            <a:endParaRPr lang="en-GB" dirty="0"/>
          </a:p>
        </p:txBody>
      </p:sp>
      <p:sp>
        <p:nvSpPr>
          <p:cNvPr id="3" name="Content Placeholder 2"/>
          <p:cNvSpPr>
            <a:spLocks noGrp="1"/>
          </p:cNvSpPr>
          <p:nvPr>
            <p:ph idx="1"/>
          </p:nvPr>
        </p:nvSpPr>
        <p:spPr/>
        <p:txBody>
          <a:bodyPr/>
          <a:lstStyle/>
          <a:p>
            <a:pPr marL="0" indent="0">
              <a:buNone/>
              <a:tabLst>
                <a:tab pos="342900" algn="l"/>
              </a:tabLst>
            </a:pPr>
            <a:r>
              <a:rPr lang="en-GB" dirty="0">
                <a:ea typeface="Times New Roman" panose="02020603050405020304" pitchFamily="18" charset="0"/>
                <a:cs typeface="Times New Roman" panose="02020603050405020304" pitchFamily="18" charset="0"/>
              </a:rPr>
              <a:t>We will ensure that RSE &amp; Health Education is accessible for all pupils including those with Special Education Needs &amp;/or Disabilities (SEND).</a:t>
            </a:r>
          </a:p>
          <a:p>
            <a:pPr marL="0" indent="0">
              <a:buNone/>
              <a:tabLst>
                <a:tab pos="342900" algn="l"/>
              </a:tabLst>
            </a:pPr>
            <a:r>
              <a:rPr lang="en-GB" altLang="en-US" dirty="0">
                <a:cs typeface="Arial" panose="020B0604020202020204" pitchFamily="34" charset="0"/>
              </a:rPr>
              <a:t>We are aware that some pupils are more vulnerable, due to the nature of their SEND, and we will tailor content and teaching to their specific needs. </a:t>
            </a:r>
            <a:endParaRPr lang="en-GB" dirty="0">
              <a:ea typeface="Times New Roman" panose="02020603050405020304" pitchFamily="18"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923843239"/>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7A4490-0993-4596-969E-32410FB5B20C}"/>
              </a:ext>
            </a:extLst>
          </p:cNvPr>
          <p:cNvSpPr>
            <a:spLocks noGrp="1"/>
          </p:cNvSpPr>
          <p:nvPr>
            <p:ph type="title"/>
          </p:nvPr>
        </p:nvSpPr>
        <p:spPr/>
        <p:txBody>
          <a:bodyPr>
            <a:normAutofit fontScale="90000"/>
          </a:bodyPr>
          <a:lstStyle/>
          <a:p>
            <a:r>
              <a:rPr lang="en-GB" dirty="0"/>
              <a:t>Ten:Ten Resources</a:t>
            </a:r>
            <a:br>
              <a:rPr lang="en-GB" dirty="0"/>
            </a:br>
            <a:r>
              <a:rPr lang="en-GB" dirty="0" smtClean="0"/>
              <a:t>‘Life to the Full’ </a:t>
            </a:r>
            <a:r>
              <a:rPr lang="en-GB" dirty="0"/>
              <a:t>Programme</a:t>
            </a:r>
          </a:p>
        </p:txBody>
      </p:sp>
      <p:pic>
        <p:nvPicPr>
          <p:cNvPr id="3" name="Picture 2"/>
          <p:cNvPicPr>
            <a:picLocks noChangeAspect="1"/>
          </p:cNvPicPr>
          <p:nvPr/>
        </p:nvPicPr>
        <p:blipFill>
          <a:blip r:embed="rId2"/>
          <a:stretch>
            <a:fillRect/>
          </a:stretch>
        </p:blipFill>
        <p:spPr>
          <a:xfrm>
            <a:off x="2673725" y="1801759"/>
            <a:ext cx="3796549" cy="3809332"/>
          </a:xfrm>
          <a:prstGeom prst="rect">
            <a:avLst/>
          </a:prstGeom>
        </p:spPr>
      </p:pic>
    </p:spTree>
    <p:extLst>
      <p:ext uri="{BB962C8B-B14F-4D97-AF65-F5344CB8AC3E}">
        <p14:creationId xmlns:p14="http://schemas.microsoft.com/office/powerpoint/2010/main" val="13524460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3CD362-2226-4EC3-A74C-C731CC6CCB00}"/>
              </a:ext>
            </a:extLst>
          </p:cNvPr>
          <p:cNvSpPr>
            <a:spLocks noGrp="1"/>
          </p:cNvSpPr>
          <p:nvPr>
            <p:ph type="title"/>
          </p:nvPr>
        </p:nvSpPr>
        <p:spPr/>
        <p:txBody>
          <a:bodyPr>
            <a:normAutofit fontScale="90000"/>
          </a:bodyPr>
          <a:lstStyle/>
          <a:p>
            <a:r>
              <a:rPr lang="en-GB" dirty="0"/>
              <a:t>Ten:Ten Resources</a:t>
            </a:r>
            <a:br>
              <a:rPr lang="en-GB" dirty="0"/>
            </a:br>
            <a:r>
              <a:rPr lang="en-GB" dirty="0" smtClean="0"/>
              <a:t>‘Life to the Full’ </a:t>
            </a:r>
            <a:r>
              <a:rPr lang="en-GB" dirty="0"/>
              <a:t>Programme</a:t>
            </a:r>
          </a:p>
        </p:txBody>
      </p:sp>
      <p:pic>
        <p:nvPicPr>
          <p:cNvPr id="1026" name="Picture 2" descr="Poster John 10 v 10">
            <a:extLst>
              <a:ext uri="{FF2B5EF4-FFF2-40B4-BE49-F238E27FC236}">
                <a16:creationId xmlns:a16="http://schemas.microsoft.com/office/drawing/2014/main" id="{56A6F35D-FCB3-49AF-B7B1-CE5A0B47F3F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7429" y="1961199"/>
            <a:ext cx="5709141" cy="39062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08359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3289"/>
            <a:ext cx="8229600" cy="1143000"/>
          </a:xfrm>
        </p:spPr>
        <p:txBody>
          <a:bodyPr/>
          <a:lstStyle/>
          <a:p>
            <a:r>
              <a:rPr lang="en-GB" dirty="0" smtClean="0"/>
              <a:t>Who are Ten: Ten?</a:t>
            </a:r>
            <a:endParaRPr lang="en-GB" dirty="0"/>
          </a:p>
        </p:txBody>
      </p:sp>
      <p:sp>
        <p:nvSpPr>
          <p:cNvPr id="3" name="Content Placeholder 2"/>
          <p:cNvSpPr>
            <a:spLocks noGrp="1"/>
          </p:cNvSpPr>
          <p:nvPr>
            <p:ph idx="1"/>
          </p:nvPr>
        </p:nvSpPr>
        <p:spPr>
          <a:xfrm>
            <a:off x="457200" y="1383003"/>
            <a:ext cx="8229600" cy="4782270"/>
          </a:xfrm>
        </p:spPr>
        <p:txBody>
          <a:bodyPr>
            <a:normAutofit fontScale="70000" lnSpcReduction="20000"/>
          </a:bodyPr>
          <a:lstStyle/>
          <a:p>
            <a:pPr marL="0" indent="0">
              <a:buNone/>
            </a:pPr>
            <a:r>
              <a:rPr lang="en-GB" b="1" dirty="0" smtClean="0"/>
              <a:t>Ten:Ten </a:t>
            </a:r>
            <a:r>
              <a:rPr lang="en-GB" b="1" dirty="0"/>
              <a:t>Resources </a:t>
            </a:r>
            <a:r>
              <a:rPr lang="en-GB" dirty="0"/>
              <a:t>is a family-run, award-winning organisation that </a:t>
            </a:r>
            <a:r>
              <a:rPr lang="en-GB" dirty="0" smtClean="0"/>
              <a:t>has been </a:t>
            </a:r>
            <a:r>
              <a:rPr lang="en-GB" dirty="0"/>
              <a:t>working in Catholic education for over 15 years, using story and </a:t>
            </a:r>
            <a:r>
              <a:rPr lang="en-GB" dirty="0" smtClean="0"/>
              <a:t>drama to </a:t>
            </a:r>
            <a:r>
              <a:rPr lang="en-GB" dirty="0"/>
              <a:t>speak to hearts and </a:t>
            </a:r>
            <a:r>
              <a:rPr lang="en-GB" dirty="0" smtClean="0"/>
              <a:t>minds.</a:t>
            </a:r>
          </a:p>
          <a:p>
            <a:pPr marL="0" indent="0">
              <a:buNone/>
            </a:pPr>
            <a:endParaRPr lang="en-GB" dirty="0"/>
          </a:p>
          <a:p>
            <a:pPr marL="0" indent="0">
              <a:buNone/>
            </a:pPr>
            <a:r>
              <a:rPr lang="en-GB" dirty="0" smtClean="0"/>
              <a:t>Originally </a:t>
            </a:r>
            <a:r>
              <a:rPr lang="en-GB" dirty="0"/>
              <a:t>founded as a theatre-in-education company, </a:t>
            </a:r>
            <a:r>
              <a:rPr lang="en-GB" b="1" dirty="0" smtClean="0"/>
              <a:t>Ten:Ten Resources </a:t>
            </a:r>
            <a:r>
              <a:rPr lang="en-GB" dirty="0" smtClean="0"/>
              <a:t>has </a:t>
            </a:r>
            <a:r>
              <a:rPr lang="en-GB" dirty="0"/>
              <a:t>grown into a widely-used and highly-regarded educational and </a:t>
            </a:r>
            <a:r>
              <a:rPr lang="en-GB" dirty="0" smtClean="0"/>
              <a:t>film company </a:t>
            </a:r>
            <a:r>
              <a:rPr lang="en-GB" dirty="0"/>
              <a:t>specialising in providing resources in Prayer, Liturgy </a:t>
            </a:r>
            <a:r>
              <a:rPr lang="en-GB" dirty="0" smtClean="0"/>
              <a:t>and Relationship </a:t>
            </a:r>
            <a:r>
              <a:rPr lang="en-GB" dirty="0"/>
              <a:t>Education from a Catholic faith-based perspective</a:t>
            </a:r>
            <a:r>
              <a:rPr lang="en-GB" dirty="0" smtClean="0"/>
              <a:t>.</a:t>
            </a:r>
          </a:p>
          <a:p>
            <a:pPr marL="0" indent="0">
              <a:buNone/>
            </a:pPr>
            <a:endParaRPr lang="en-GB" dirty="0"/>
          </a:p>
          <a:p>
            <a:pPr marL="0" indent="0">
              <a:buNone/>
            </a:pPr>
            <a:r>
              <a:rPr lang="en-GB" dirty="0" smtClean="0"/>
              <a:t>Their name </a:t>
            </a:r>
            <a:r>
              <a:rPr lang="en-GB" b="1" dirty="0" smtClean="0"/>
              <a:t>'Ten: Ten</a:t>
            </a:r>
            <a:r>
              <a:rPr lang="en-GB" b="1" dirty="0"/>
              <a:t>' </a:t>
            </a:r>
            <a:r>
              <a:rPr lang="en-GB" dirty="0"/>
              <a:t>comes from the Scripture passage John 10:10:</a:t>
            </a:r>
          </a:p>
          <a:p>
            <a:pPr marL="0" indent="0">
              <a:buNone/>
            </a:pPr>
            <a:r>
              <a:rPr lang="en-GB" b="1" dirty="0"/>
              <a:t>"I have come that you may have life, life to the full</a:t>
            </a:r>
            <a:r>
              <a:rPr lang="en-GB" b="1" dirty="0" smtClean="0"/>
              <a:t>.”</a:t>
            </a:r>
            <a:endParaRPr lang="en-GB" b="1" dirty="0"/>
          </a:p>
        </p:txBody>
      </p:sp>
    </p:spTree>
    <p:extLst>
      <p:ext uri="{BB962C8B-B14F-4D97-AF65-F5344CB8AC3E}">
        <p14:creationId xmlns:p14="http://schemas.microsoft.com/office/powerpoint/2010/main" val="955248018"/>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2530EC-346D-43A1-81DE-B5178C64F887}"/>
              </a:ext>
            </a:extLst>
          </p:cNvPr>
          <p:cNvSpPr>
            <a:spLocks noGrp="1"/>
          </p:cNvSpPr>
          <p:nvPr>
            <p:ph type="title"/>
          </p:nvPr>
        </p:nvSpPr>
        <p:spPr/>
        <p:txBody>
          <a:bodyPr/>
          <a:lstStyle/>
          <a:p>
            <a:r>
              <a:rPr lang="en-GB" dirty="0"/>
              <a:t>Ten:Ten Resources</a:t>
            </a:r>
          </a:p>
        </p:txBody>
      </p:sp>
      <p:sp>
        <p:nvSpPr>
          <p:cNvPr id="3" name="Text Placeholder 2">
            <a:extLst>
              <a:ext uri="{FF2B5EF4-FFF2-40B4-BE49-F238E27FC236}">
                <a16:creationId xmlns:a16="http://schemas.microsoft.com/office/drawing/2014/main" id="{9A233D90-664A-4AF2-8ACB-936AFC8C372E}"/>
              </a:ext>
            </a:extLst>
          </p:cNvPr>
          <p:cNvSpPr>
            <a:spLocks noGrp="1"/>
          </p:cNvSpPr>
          <p:nvPr>
            <p:ph type="body" sz="quarter" idx="10"/>
          </p:nvPr>
        </p:nvSpPr>
        <p:spPr>
          <a:xfrm>
            <a:off x="457200" y="1650076"/>
            <a:ext cx="8326438" cy="4502150"/>
          </a:xfrm>
        </p:spPr>
        <p:txBody>
          <a:bodyPr>
            <a:normAutofit fontScale="62500" lnSpcReduction="20000"/>
          </a:bodyPr>
          <a:lstStyle/>
          <a:p>
            <a:pPr marL="0" indent="0">
              <a:buNone/>
            </a:pPr>
            <a:r>
              <a:rPr lang="en-GB" b="1" dirty="0"/>
              <a:t>Approved by the Diocese, the programme sets out ten principles for Catholic Relationships Education:</a:t>
            </a:r>
          </a:p>
          <a:p>
            <a:pPr marL="457200" indent="-457200">
              <a:buFont typeface="+mj-lt"/>
              <a:buAutoNum type="arabicPeriod"/>
            </a:pPr>
            <a:r>
              <a:rPr lang="en-GB" dirty="0"/>
              <a:t>Our bodies are good</a:t>
            </a:r>
          </a:p>
          <a:p>
            <a:pPr marL="457200" indent="-457200">
              <a:buFont typeface="+mj-lt"/>
              <a:buAutoNum type="arabicPeriod"/>
            </a:pPr>
            <a:r>
              <a:rPr lang="en-GB" dirty="0"/>
              <a:t>Through loving relationships we become close to the image and likeness of God</a:t>
            </a:r>
          </a:p>
          <a:p>
            <a:pPr marL="457200" indent="-457200">
              <a:buFont typeface="+mj-lt"/>
              <a:buAutoNum type="arabicPeriod"/>
            </a:pPr>
            <a:r>
              <a:rPr lang="en-GB" dirty="0"/>
              <a:t>Catholic Relationships Sex and Health Education (RSHE) is about the whole person</a:t>
            </a:r>
          </a:p>
          <a:p>
            <a:pPr marL="457200" indent="-457200">
              <a:buFont typeface="+mj-lt"/>
              <a:buAutoNum type="arabicPeriod"/>
            </a:pPr>
            <a:r>
              <a:rPr lang="en-GB" dirty="0"/>
              <a:t>Catholic </a:t>
            </a:r>
            <a:r>
              <a:rPr lang="en-GB" dirty="0" smtClean="0"/>
              <a:t>RSHE </a:t>
            </a:r>
            <a:r>
              <a:rPr lang="en-GB" dirty="0"/>
              <a:t>should be taught in partnership with parents</a:t>
            </a:r>
          </a:p>
          <a:p>
            <a:pPr marL="457200" indent="-457200">
              <a:buFont typeface="+mj-lt"/>
              <a:buAutoNum type="arabicPeriod"/>
            </a:pPr>
            <a:r>
              <a:rPr lang="en-GB" dirty="0"/>
              <a:t>Our deepest identity is as a child of God</a:t>
            </a:r>
          </a:p>
          <a:p>
            <a:pPr marL="457200" indent="-457200">
              <a:buFont typeface="+mj-lt"/>
              <a:buAutoNum type="arabicPeriod"/>
            </a:pPr>
            <a:r>
              <a:rPr lang="en-GB" dirty="0"/>
              <a:t>Story can change hearts and minds</a:t>
            </a:r>
          </a:p>
          <a:p>
            <a:pPr marL="457200" indent="-457200">
              <a:buFont typeface="+mj-lt"/>
              <a:buAutoNum type="arabicPeriod"/>
            </a:pPr>
            <a:r>
              <a:rPr lang="en-GB" dirty="0"/>
              <a:t>Catholic RSHE is an education in virtue</a:t>
            </a:r>
          </a:p>
          <a:p>
            <a:pPr marL="457200" indent="-457200">
              <a:buFont typeface="+mj-lt"/>
              <a:buAutoNum type="arabicPeriod"/>
            </a:pPr>
            <a:r>
              <a:rPr lang="en-GB" dirty="0"/>
              <a:t>Catholic RSHE is an education in conscience </a:t>
            </a:r>
          </a:p>
          <a:p>
            <a:pPr marL="457200" indent="-457200">
              <a:buFont typeface="+mj-lt"/>
              <a:buAutoNum type="arabicPeriod"/>
            </a:pPr>
            <a:r>
              <a:rPr lang="en-GB" dirty="0"/>
              <a:t>Relationship education is about striving for the common good</a:t>
            </a:r>
          </a:p>
          <a:p>
            <a:pPr marL="457200" indent="-457200">
              <a:buFont typeface="+mj-lt"/>
              <a:buAutoNum type="arabicPeriod"/>
            </a:pPr>
            <a:r>
              <a:rPr lang="en-GB" dirty="0"/>
              <a:t>Prayer, Scripture and the Sacraments underpin the teaching</a:t>
            </a:r>
          </a:p>
          <a:p>
            <a:pPr marL="0" indent="0">
              <a:buNone/>
            </a:pPr>
            <a:endParaRPr lang="en-GB" dirty="0"/>
          </a:p>
        </p:txBody>
      </p:sp>
    </p:spTree>
    <p:extLst>
      <p:ext uri="{BB962C8B-B14F-4D97-AF65-F5344CB8AC3E}">
        <p14:creationId xmlns:p14="http://schemas.microsoft.com/office/powerpoint/2010/main" val="12790500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04184"/>
            <a:ext cx="8229600" cy="1143000"/>
          </a:xfrm>
        </p:spPr>
        <p:txBody>
          <a:bodyPr/>
          <a:lstStyle/>
          <a:p>
            <a:r>
              <a:rPr lang="en-GB" dirty="0" smtClean="0"/>
              <a:t>What is Life to the Full?</a:t>
            </a:r>
            <a:endParaRPr lang="en-GB" dirty="0"/>
          </a:p>
        </p:txBody>
      </p:sp>
      <p:sp>
        <p:nvSpPr>
          <p:cNvPr id="3" name="Content Placeholder 2"/>
          <p:cNvSpPr>
            <a:spLocks noGrp="1"/>
          </p:cNvSpPr>
          <p:nvPr>
            <p:ph idx="1"/>
          </p:nvPr>
        </p:nvSpPr>
        <p:spPr>
          <a:xfrm>
            <a:off x="457200" y="1430383"/>
            <a:ext cx="8229600" cy="4800600"/>
          </a:xfrm>
        </p:spPr>
        <p:txBody>
          <a:bodyPr>
            <a:normAutofit/>
          </a:bodyPr>
          <a:lstStyle/>
          <a:p>
            <a:pPr marL="0" indent="0">
              <a:buNone/>
            </a:pPr>
            <a:r>
              <a:rPr lang="en-GB" dirty="0">
                <a:solidFill>
                  <a:schemeClr val="tx1"/>
                </a:solidFill>
              </a:rPr>
              <a:t>The Life to the </a:t>
            </a:r>
            <a:r>
              <a:rPr lang="en-GB" dirty="0" smtClean="0">
                <a:solidFill>
                  <a:schemeClr val="tx1"/>
                </a:solidFill>
              </a:rPr>
              <a:t>Full programme includes</a:t>
            </a:r>
            <a:r>
              <a:rPr lang="en-GB" dirty="0">
                <a:solidFill>
                  <a:schemeClr val="tx1"/>
                </a:solidFill>
              </a:rPr>
              <a:t>:</a:t>
            </a:r>
          </a:p>
          <a:p>
            <a:r>
              <a:rPr lang="en-GB" dirty="0">
                <a:solidFill>
                  <a:schemeClr val="tx1"/>
                </a:solidFill>
              </a:rPr>
              <a:t>Over 80 lesson plans for EYFS to Year 6</a:t>
            </a:r>
          </a:p>
          <a:p>
            <a:r>
              <a:rPr lang="en-GB" dirty="0">
                <a:solidFill>
                  <a:schemeClr val="tx1"/>
                </a:solidFill>
              </a:rPr>
              <a:t>High-quality videos created by </a:t>
            </a:r>
            <a:r>
              <a:rPr lang="en-GB" dirty="0" smtClean="0">
                <a:solidFill>
                  <a:schemeClr val="tx1"/>
                </a:solidFill>
              </a:rPr>
              <a:t>Ten:Ten </a:t>
            </a:r>
            <a:r>
              <a:rPr lang="en-GB" dirty="0">
                <a:solidFill>
                  <a:schemeClr val="tx1"/>
                </a:solidFill>
              </a:rPr>
              <a:t>specifically for UK-based Catholic primary schools</a:t>
            </a:r>
          </a:p>
          <a:p>
            <a:r>
              <a:rPr lang="en-GB" dirty="0" smtClean="0">
                <a:solidFill>
                  <a:schemeClr val="tx1"/>
                </a:solidFill>
              </a:rPr>
              <a:t>Parent Online </a:t>
            </a:r>
            <a:r>
              <a:rPr lang="en-GB" dirty="0">
                <a:solidFill>
                  <a:schemeClr val="tx1"/>
                </a:solidFill>
              </a:rPr>
              <a:t>Parent Portal for links to </a:t>
            </a:r>
            <a:r>
              <a:rPr lang="en-GB" dirty="0" smtClean="0">
                <a:solidFill>
                  <a:schemeClr val="tx1"/>
                </a:solidFill>
              </a:rPr>
              <a:t>home</a:t>
            </a:r>
            <a:endParaRPr lang="en-GB" dirty="0">
              <a:solidFill>
                <a:schemeClr val="tx1"/>
              </a:solidFill>
            </a:endParaRPr>
          </a:p>
        </p:txBody>
      </p:sp>
    </p:spTree>
    <p:extLst>
      <p:ext uri="{BB962C8B-B14F-4D97-AF65-F5344CB8AC3E}">
        <p14:creationId xmlns:p14="http://schemas.microsoft.com/office/powerpoint/2010/main" val="2353014410"/>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1BAD86-FA09-4753-BAA0-02F4550303EA}"/>
              </a:ext>
            </a:extLst>
          </p:cNvPr>
          <p:cNvSpPr>
            <a:spLocks noGrp="1"/>
          </p:cNvSpPr>
          <p:nvPr>
            <p:ph type="title"/>
          </p:nvPr>
        </p:nvSpPr>
        <p:spPr>
          <a:xfrm>
            <a:off x="-244764" y="274638"/>
            <a:ext cx="8229600" cy="1143000"/>
          </a:xfrm>
        </p:spPr>
        <p:txBody>
          <a:bodyPr>
            <a:normAutofit/>
          </a:bodyPr>
          <a:lstStyle/>
          <a:p>
            <a:r>
              <a:rPr lang="en-GB" sz="4000" dirty="0"/>
              <a:t>The Structure of </a:t>
            </a:r>
            <a:r>
              <a:rPr lang="en-GB" sz="4000" dirty="0" smtClean="0"/>
              <a:t>‘Life to the Full’</a:t>
            </a:r>
            <a:endParaRPr lang="en-GB" sz="4000" dirty="0"/>
          </a:p>
        </p:txBody>
      </p:sp>
      <p:sp>
        <p:nvSpPr>
          <p:cNvPr id="3" name="Text Placeholder 2">
            <a:extLst>
              <a:ext uri="{FF2B5EF4-FFF2-40B4-BE49-F238E27FC236}">
                <a16:creationId xmlns:a16="http://schemas.microsoft.com/office/drawing/2014/main" id="{B8DA023C-E2C7-4232-B8F9-744890662E97}"/>
              </a:ext>
            </a:extLst>
          </p:cNvPr>
          <p:cNvSpPr>
            <a:spLocks noGrp="1"/>
          </p:cNvSpPr>
          <p:nvPr>
            <p:ph type="body" sz="quarter" idx="10"/>
          </p:nvPr>
        </p:nvSpPr>
        <p:spPr>
          <a:xfrm>
            <a:off x="457200" y="1572260"/>
            <a:ext cx="8326438" cy="4279900"/>
          </a:xfrm>
        </p:spPr>
        <p:txBody>
          <a:bodyPr>
            <a:normAutofit fontScale="62500" lnSpcReduction="20000"/>
          </a:bodyPr>
          <a:lstStyle/>
          <a:p>
            <a:pPr marL="0" indent="0">
              <a:buNone/>
            </a:pPr>
            <a:r>
              <a:rPr lang="en-GB" dirty="0" smtClean="0"/>
              <a:t>‘Life to the Full’ </a:t>
            </a:r>
            <a:r>
              <a:rPr lang="en-GB" dirty="0"/>
              <a:t>isn’t just a series of lesson plans for teachers to follow: </a:t>
            </a:r>
            <a:r>
              <a:rPr lang="en-GB" dirty="0" smtClean="0"/>
              <a:t>they have </a:t>
            </a:r>
            <a:r>
              <a:rPr lang="en-GB" dirty="0"/>
              <a:t>created an entire platform of creative </a:t>
            </a:r>
            <a:r>
              <a:rPr lang="en-GB" dirty="0" smtClean="0"/>
              <a:t>resources </a:t>
            </a:r>
            <a:r>
              <a:rPr lang="en-GB" dirty="0"/>
              <a:t>which we hope will engage, inform and inspire you, your </a:t>
            </a:r>
            <a:r>
              <a:rPr lang="en-GB" dirty="0" smtClean="0"/>
              <a:t>child and their peers. </a:t>
            </a:r>
            <a:r>
              <a:rPr lang="en-GB" dirty="0"/>
              <a:t>This includes:</a:t>
            </a:r>
          </a:p>
          <a:p>
            <a:r>
              <a:rPr lang="en-GB" dirty="0"/>
              <a:t>Interactive video content</a:t>
            </a:r>
          </a:p>
          <a:p>
            <a:r>
              <a:rPr lang="en-GB" dirty="0"/>
              <a:t>Story-based activities</a:t>
            </a:r>
          </a:p>
          <a:p>
            <a:r>
              <a:rPr lang="en-GB" dirty="0"/>
              <a:t>A wide range of teaching tools</a:t>
            </a:r>
          </a:p>
          <a:p>
            <a:r>
              <a:rPr lang="en-GB" dirty="0"/>
              <a:t>Original worship music</a:t>
            </a:r>
          </a:p>
          <a:p>
            <a:r>
              <a:rPr lang="en-GB" dirty="0"/>
              <a:t>An accompanying programme of classroom prayers</a:t>
            </a:r>
          </a:p>
          <a:p>
            <a:r>
              <a:rPr lang="en-GB" dirty="0"/>
              <a:t>A ‘Parent Portal’ for parents to engage with the teaching and deepen the experience for their children.</a:t>
            </a:r>
          </a:p>
          <a:p>
            <a:pPr marL="0" indent="0">
              <a:buNone/>
            </a:pPr>
            <a:r>
              <a:rPr lang="en-GB" dirty="0"/>
              <a:t>This structure is based on </a:t>
            </a:r>
            <a:r>
              <a:rPr lang="en-GB" b="1" dirty="0"/>
              <a:t>‘A Model Catholic RSE Curriculum</a:t>
            </a:r>
            <a:r>
              <a:rPr lang="en-GB" dirty="0"/>
              <a:t>’ by the Catholic Education Service, which was highlighted as a work of good practice by the Department for Education.</a:t>
            </a:r>
          </a:p>
          <a:p>
            <a:pPr marL="0" indent="0">
              <a:buNone/>
            </a:pPr>
            <a:endParaRPr lang="en-GB" dirty="0"/>
          </a:p>
        </p:txBody>
      </p:sp>
    </p:spTree>
    <p:extLst>
      <p:ext uri="{BB962C8B-B14F-4D97-AF65-F5344CB8AC3E}">
        <p14:creationId xmlns:p14="http://schemas.microsoft.com/office/powerpoint/2010/main" val="35800292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CB9A3E-90AD-4DE7-98EA-C45E6689C90B}"/>
              </a:ext>
            </a:extLst>
          </p:cNvPr>
          <p:cNvSpPr>
            <a:spLocks noGrp="1"/>
          </p:cNvSpPr>
          <p:nvPr>
            <p:ph type="title"/>
          </p:nvPr>
        </p:nvSpPr>
        <p:spPr>
          <a:xfrm>
            <a:off x="-152400" y="249555"/>
            <a:ext cx="8229600" cy="1143000"/>
          </a:xfrm>
        </p:spPr>
        <p:txBody>
          <a:bodyPr>
            <a:normAutofit/>
          </a:bodyPr>
          <a:lstStyle/>
          <a:p>
            <a:r>
              <a:rPr lang="en-GB" dirty="0"/>
              <a:t>The Structure of </a:t>
            </a:r>
            <a:r>
              <a:rPr lang="en-GB" dirty="0" smtClean="0"/>
              <a:t>‘Life to the Full’</a:t>
            </a:r>
            <a:endParaRPr lang="en-GB" dirty="0"/>
          </a:p>
        </p:txBody>
      </p:sp>
      <p:sp>
        <p:nvSpPr>
          <p:cNvPr id="3" name="Text Placeholder 2">
            <a:extLst>
              <a:ext uri="{FF2B5EF4-FFF2-40B4-BE49-F238E27FC236}">
                <a16:creationId xmlns:a16="http://schemas.microsoft.com/office/drawing/2014/main" id="{3D9C6B4C-A9D1-42BF-A92B-C99268B3EEEC}"/>
              </a:ext>
            </a:extLst>
          </p:cNvPr>
          <p:cNvSpPr>
            <a:spLocks noGrp="1"/>
          </p:cNvSpPr>
          <p:nvPr>
            <p:ph type="body" sz="quarter" idx="10"/>
          </p:nvPr>
        </p:nvSpPr>
        <p:spPr>
          <a:xfrm>
            <a:off x="111125" y="1898650"/>
            <a:ext cx="8326438" cy="1012190"/>
          </a:xfrm>
        </p:spPr>
        <p:txBody>
          <a:bodyPr>
            <a:normAutofit fontScale="77500" lnSpcReduction="20000"/>
          </a:bodyPr>
          <a:lstStyle/>
          <a:p>
            <a:pPr marL="0" indent="0">
              <a:buNone/>
            </a:pPr>
            <a:r>
              <a:rPr lang="en-GB" dirty="0"/>
              <a:t>Each learning stage covers the same 3 Modules, which take their names from the three themes of the CES Model Curriculum:</a:t>
            </a:r>
          </a:p>
        </p:txBody>
      </p:sp>
      <p:pic>
        <p:nvPicPr>
          <p:cNvPr id="2050" name="Picture 2" descr="https://www.tentenresources.co.uk/wp-content/uploads/2020/06/Prog-Structure-2-1024x576.png">
            <a:extLst>
              <a:ext uri="{FF2B5EF4-FFF2-40B4-BE49-F238E27FC236}">
                <a16:creationId xmlns:a16="http://schemas.microsoft.com/office/drawing/2014/main" id="{66F4A54C-644E-4EE3-8B7C-8EB303E156A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334" t="8708" r="7725" b="18297"/>
          <a:stretch/>
        </p:blipFill>
        <p:spPr bwMode="auto">
          <a:xfrm>
            <a:off x="505617" y="2910840"/>
            <a:ext cx="8132765" cy="37544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85012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61BFCF-AA16-4D74-B84A-3F09E282FBF0}"/>
              </a:ext>
            </a:extLst>
          </p:cNvPr>
          <p:cNvSpPr>
            <a:spLocks noGrp="1"/>
          </p:cNvSpPr>
          <p:nvPr>
            <p:ph type="title"/>
          </p:nvPr>
        </p:nvSpPr>
        <p:spPr>
          <a:xfrm>
            <a:off x="-106680" y="206256"/>
            <a:ext cx="8229600" cy="1143000"/>
          </a:xfrm>
        </p:spPr>
        <p:txBody>
          <a:bodyPr>
            <a:normAutofit/>
          </a:bodyPr>
          <a:lstStyle/>
          <a:p>
            <a:r>
              <a:rPr lang="en-GB" dirty="0"/>
              <a:t>The Structure of </a:t>
            </a:r>
            <a:r>
              <a:rPr lang="en-GB" dirty="0" smtClean="0"/>
              <a:t>‘Life to the Full’</a:t>
            </a:r>
            <a:endParaRPr lang="en-GB" dirty="0"/>
          </a:p>
        </p:txBody>
      </p:sp>
      <p:sp>
        <p:nvSpPr>
          <p:cNvPr id="3" name="Text Placeholder 2">
            <a:extLst>
              <a:ext uri="{FF2B5EF4-FFF2-40B4-BE49-F238E27FC236}">
                <a16:creationId xmlns:a16="http://schemas.microsoft.com/office/drawing/2014/main" id="{84F8850A-30D1-44D8-A762-1D4158D1FC7E}"/>
              </a:ext>
            </a:extLst>
          </p:cNvPr>
          <p:cNvSpPr>
            <a:spLocks noGrp="1"/>
          </p:cNvSpPr>
          <p:nvPr>
            <p:ph type="body" sz="quarter" idx="10"/>
          </p:nvPr>
        </p:nvSpPr>
        <p:spPr>
          <a:xfrm>
            <a:off x="111125" y="1818984"/>
            <a:ext cx="8326438" cy="939456"/>
          </a:xfrm>
        </p:spPr>
        <p:txBody>
          <a:bodyPr>
            <a:normAutofit fontScale="92500" lnSpcReduction="10000"/>
          </a:bodyPr>
          <a:lstStyle/>
          <a:p>
            <a:pPr marL="0" indent="0">
              <a:buNone/>
            </a:pPr>
            <a:r>
              <a:rPr lang="en-GB" dirty="0"/>
              <a:t>Each Module also covers the same Unit topics across each Learning Stage:</a:t>
            </a:r>
          </a:p>
        </p:txBody>
      </p:sp>
      <p:pic>
        <p:nvPicPr>
          <p:cNvPr id="3074" name="Picture 2" descr="https://www.tentenresources.co.uk/wp-content/uploads/2020/06/Prog-Structure-3-1024x576.png">
            <a:extLst>
              <a:ext uri="{FF2B5EF4-FFF2-40B4-BE49-F238E27FC236}">
                <a16:creationId xmlns:a16="http://schemas.microsoft.com/office/drawing/2014/main" id="{5A0BCA2C-54C4-4DCB-8C9C-5CD60DAAC02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667" t="8709" r="7725" b="4963"/>
          <a:stretch/>
        </p:blipFill>
        <p:spPr bwMode="auto">
          <a:xfrm>
            <a:off x="1021080" y="2758440"/>
            <a:ext cx="7101840" cy="39364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9377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Online Parent Portal</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a:t>As part of </a:t>
            </a:r>
            <a:r>
              <a:rPr lang="en-GB" b="1" dirty="0"/>
              <a:t>Life to the Full, </a:t>
            </a:r>
            <a:r>
              <a:rPr lang="en-GB" dirty="0" smtClean="0"/>
              <a:t>Ten:Ten</a:t>
            </a:r>
            <a:r>
              <a:rPr lang="en-GB" b="1" dirty="0" smtClean="0"/>
              <a:t> </a:t>
            </a:r>
            <a:r>
              <a:rPr lang="en-GB" dirty="0" smtClean="0"/>
              <a:t>have </a:t>
            </a:r>
            <a:r>
              <a:rPr lang="en-GB" dirty="0"/>
              <a:t>created an </a:t>
            </a:r>
            <a:r>
              <a:rPr lang="en-GB" b="1" dirty="0"/>
              <a:t>Online Parent Portal. </a:t>
            </a:r>
            <a:r>
              <a:rPr lang="en-GB" dirty="0" smtClean="0"/>
              <a:t>This section </a:t>
            </a:r>
            <a:r>
              <a:rPr lang="en-GB" dirty="0"/>
              <a:t>of </a:t>
            </a:r>
            <a:r>
              <a:rPr lang="en-GB" dirty="0" smtClean="0"/>
              <a:t>the </a:t>
            </a:r>
            <a:r>
              <a:rPr lang="en-GB" dirty="0"/>
              <a:t>website is available to all </a:t>
            </a:r>
            <a:r>
              <a:rPr lang="en-GB" dirty="0" smtClean="0"/>
              <a:t>parents, so that you can access and see the resources being used in each year group.</a:t>
            </a:r>
          </a:p>
          <a:p>
            <a:pPr marL="0" indent="0">
              <a:buNone/>
            </a:pPr>
            <a:r>
              <a:rPr lang="en-GB" dirty="0" smtClean="0"/>
              <a:t>The </a:t>
            </a:r>
            <a:r>
              <a:rPr lang="en-GB" b="1" dirty="0" smtClean="0"/>
              <a:t>Online Parent </a:t>
            </a:r>
            <a:r>
              <a:rPr lang="en-GB" b="1" dirty="0"/>
              <a:t>Portal </a:t>
            </a:r>
            <a:r>
              <a:rPr lang="en-GB" dirty="0"/>
              <a:t>provides a summary of each lesson, links to specific </a:t>
            </a:r>
            <a:r>
              <a:rPr lang="en-GB" dirty="0" smtClean="0"/>
              <a:t>content and </a:t>
            </a:r>
            <a:r>
              <a:rPr lang="en-GB" dirty="0"/>
              <a:t>suggestions for further engagement at home. </a:t>
            </a:r>
          </a:p>
        </p:txBody>
      </p:sp>
    </p:spTree>
    <p:extLst>
      <p:ext uri="{BB962C8B-B14F-4D97-AF65-F5344CB8AC3E}">
        <p14:creationId xmlns:p14="http://schemas.microsoft.com/office/powerpoint/2010/main" val="163395516"/>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0836" y="274638"/>
            <a:ext cx="8229600" cy="1143000"/>
          </a:xfrm>
        </p:spPr>
        <p:txBody>
          <a:bodyPr/>
          <a:lstStyle/>
          <a:p>
            <a:r>
              <a:rPr lang="en-GB" dirty="0" smtClean="0"/>
              <a:t>Access to the Parent Portal</a:t>
            </a:r>
            <a:endParaRPr lang="en-GB" dirty="0"/>
          </a:p>
        </p:txBody>
      </p:sp>
      <p:sp>
        <p:nvSpPr>
          <p:cNvPr id="3" name="Content Placeholder 2"/>
          <p:cNvSpPr>
            <a:spLocks noGrp="1"/>
          </p:cNvSpPr>
          <p:nvPr>
            <p:ph idx="1"/>
          </p:nvPr>
        </p:nvSpPr>
        <p:spPr/>
        <p:txBody>
          <a:bodyPr/>
          <a:lstStyle/>
          <a:p>
            <a:pPr marL="0" indent="0">
              <a:buNone/>
            </a:pPr>
            <a:r>
              <a:rPr lang="en-GB" dirty="0" smtClean="0"/>
              <a:t>You can access the Parent Portal using the following:</a:t>
            </a:r>
          </a:p>
          <a:p>
            <a:pPr marL="0" indent="0">
              <a:buNone/>
            </a:pPr>
            <a:r>
              <a:rPr lang="en-GB" b="1" dirty="0" smtClean="0"/>
              <a:t>www.tentenresources.co.uk/parent-portal</a:t>
            </a:r>
            <a:endParaRPr lang="en-GB" dirty="0"/>
          </a:p>
          <a:p>
            <a:r>
              <a:rPr lang="en-GB" dirty="0" smtClean="0"/>
              <a:t>Username - stchb</a:t>
            </a:r>
          </a:p>
          <a:p>
            <a:r>
              <a:rPr lang="en-GB" dirty="0" smtClean="0"/>
              <a:t>Password - tenten</a:t>
            </a:r>
          </a:p>
          <a:p>
            <a:endParaRPr lang="en-GB" dirty="0"/>
          </a:p>
        </p:txBody>
      </p:sp>
      <p:pic>
        <p:nvPicPr>
          <p:cNvPr id="4" name="Picture 3"/>
          <p:cNvPicPr>
            <a:picLocks noChangeAspect="1"/>
          </p:cNvPicPr>
          <p:nvPr/>
        </p:nvPicPr>
        <p:blipFill>
          <a:blip r:embed="rId2"/>
          <a:stretch>
            <a:fillRect/>
          </a:stretch>
        </p:blipFill>
        <p:spPr>
          <a:xfrm>
            <a:off x="5452696" y="3657160"/>
            <a:ext cx="3234104" cy="2758673"/>
          </a:xfrm>
          <a:prstGeom prst="rect">
            <a:avLst/>
          </a:prstGeom>
        </p:spPr>
      </p:pic>
    </p:spTree>
    <p:extLst>
      <p:ext uri="{BB962C8B-B14F-4D97-AF65-F5344CB8AC3E}">
        <p14:creationId xmlns:p14="http://schemas.microsoft.com/office/powerpoint/2010/main" val="656765562"/>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it Looks Like</a:t>
            </a:r>
            <a:endParaRPr lang="en-GB" dirty="0"/>
          </a:p>
        </p:txBody>
      </p:sp>
      <p:pic>
        <p:nvPicPr>
          <p:cNvPr id="4" name="Content Placeholder 3"/>
          <p:cNvPicPr>
            <a:picLocks noGrp="1" noChangeAspect="1"/>
          </p:cNvPicPr>
          <p:nvPr>
            <p:ph idx="1"/>
          </p:nvPr>
        </p:nvPicPr>
        <p:blipFill>
          <a:blip r:embed="rId2"/>
          <a:stretch>
            <a:fillRect/>
          </a:stretch>
        </p:blipFill>
        <p:spPr>
          <a:xfrm>
            <a:off x="457200" y="1493267"/>
            <a:ext cx="8229600" cy="3363322"/>
          </a:xfrm>
          <a:prstGeom prst="rect">
            <a:avLst/>
          </a:prstGeom>
        </p:spPr>
      </p:pic>
    </p:spTree>
    <p:extLst>
      <p:ext uri="{BB962C8B-B14F-4D97-AF65-F5344CB8AC3E}">
        <p14:creationId xmlns:p14="http://schemas.microsoft.com/office/powerpoint/2010/main" val="232669212"/>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3769" y="142753"/>
            <a:ext cx="8229600" cy="1143000"/>
          </a:xfrm>
        </p:spPr>
        <p:txBody>
          <a:bodyPr>
            <a:noAutofit/>
          </a:bodyPr>
          <a:lstStyle/>
          <a:p>
            <a:r>
              <a:rPr lang="en-GB" sz="3600" dirty="0" smtClean="0"/>
              <a:t>This is a screen shot, the videos are available on the Parent Portal.</a:t>
            </a:r>
            <a:endParaRPr lang="en-GB" sz="3600" dirty="0"/>
          </a:p>
        </p:txBody>
      </p:sp>
      <p:pic>
        <p:nvPicPr>
          <p:cNvPr id="4" name="Content Placeholder 3"/>
          <p:cNvPicPr>
            <a:picLocks noGrp="1" noChangeAspect="1"/>
          </p:cNvPicPr>
          <p:nvPr>
            <p:ph idx="1"/>
          </p:nvPr>
        </p:nvPicPr>
        <p:blipFill>
          <a:blip r:embed="rId2"/>
          <a:stretch>
            <a:fillRect/>
          </a:stretch>
        </p:blipFill>
        <p:spPr>
          <a:xfrm>
            <a:off x="1303249" y="1600200"/>
            <a:ext cx="6537501" cy="4525963"/>
          </a:xfrm>
          <a:prstGeom prst="rect">
            <a:avLst/>
          </a:prstGeom>
        </p:spPr>
      </p:pic>
    </p:spTree>
    <p:extLst>
      <p:ext uri="{BB962C8B-B14F-4D97-AF65-F5344CB8AC3E}">
        <p14:creationId xmlns:p14="http://schemas.microsoft.com/office/powerpoint/2010/main" val="3272267885"/>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3769" y="-6716"/>
            <a:ext cx="8229600" cy="1143000"/>
          </a:xfrm>
        </p:spPr>
        <p:txBody>
          <a:bodyPr>
            <a:noAutofit/>
          </a:bodyPr>
          <a:lstStyle/>
          <a:p>
            <a:r>
              <a:rPr lang="en-GB" sz="3600" dirty="0" smtClean="0"/>
              <a:t>This is a screen shot, the videos are available on the Parent Portal.</a:t>
            </a:r>
            <a:endParaRPr lang="en-GB" sz="3600" dirty="0"/>
          </a:p>
        </p:txBody>
      </p:sp>
      <p:pic>
        <p:nvPicPr>
          <p:cNvPr id="5" name="Content Placeholder 4"/>
          <p:cNvPicPr>
            <a:picLocks noGrp="1" noChangeAspect="1"/>
          </p:cNvPicPr>
          <p:nvPr>
            <p:ph idx="1"/>
          </p:nvPr>
        </p:nvPicPr>
        <p:blipFill>
          <a:blip r:embed="rId2"/>
          <a:stretch>
            <a:fillRect/>
          </a:stretch>
        </p:blipFill>
        <p:spPr>
          <a:xfrm>
            <a:off x="457200" y="1058549"/>
            <a:ext cx="8229600" cy="2707804"/>
          </a:xfrm>
          <a:prstGeom prst="rect">
            <a:avLst/>
          </a:prstGeom>
        </p:spPr>
      </p:pic>
      <p:pic>
        <p:nvPicPr>
          <p:cNvPr id="6" name="Picture 5"/>
          <p:cNvPicPr>
            <a:picLocks noChangeAspect="1"/>
          </p:cNvPicPr>
          <p:nvPr/>
        </p:nvPicPr>
        <p:blipFill>
          <a:blip r:embed="rId3"/>
          <a:stretch>
            <a:fillRect/>
          </a:stretch>
        </p:blipFill>
        <p:spPr>
          <a:xfrm>
            <a:off x="1608992" y="3766353"/>
            <a:ext cx="6254352" cy="3049803"/>
          </a:xfrm>
          <a:prstGeom prst="rect">
            <a:avLst/>
          </a:prstGeom>
        </p:spPr>
      </p:pic>
    </p:spTree>
    <p:extLst>
      <p:ext uri="{BB962C8B-B14F-4D97-AF65-F5344CB8AC3E}">
        <p14:creationId xmlns:p14="http://schemas.microsoft.com/office/powerpoint/2010/main" val="194125495"/>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4691" y="960438"/>
            <a:ext cx="8229600" cy="1143000"/>
          </a:xfrm>
        </p:spPr>
        <p:txBody>
          <a:bodyPr>
            <a:noAutofit/>
          </a:bodyPr>
          <a:lstStyle/>
          <a:p>
            <a:r>
              <a:rPr lang="en-GB" sz="2800" dirty="0" smtClean="0">
                <a:solidFill>
                  <a:schemeClr val="tx1"/>
                </a:solidFill>
              </a:rPr>
              <a:t>Within each of the year group areas you will find links to the individual module that will be taught. The PSHE curriculum map for each year group shows which module will be covered in that year. </a:t>
            </a:r>
            <a:br>
              <a:rPr lang="en-GB" sz="2800" dirty="0" smtClean="0">
                <a:solidFill>
                  <a:schemeClr val="tx1"/>
                </a:solidFill>
              </a:rPr>
            </a:br>
            <a:r>
              <a:rPr lang="en-GB" sz="2800" dirty="0"/>
              <a:t>This is a screen shot, the videos are available on the Parent Portal.</a:t>
            </a:r>
            <a:endParaRPr lang="en-GB" sz="2800" dirty="0">
              <a:solidFill>
                <a:schemeClr val="tx1"/>
              </a:solidFill>
            </a:endParaRPr>
          </a:p>
        </p:txBody>
      </p:sp>
      <p:pic>
        <p:nvPicPr>
          <p:cNvPr id="4" name="Content Placeholder 3"/>
          <p:cNvPicPr>
            <a:picLocks noGrp="1" noChangeAspect="1"/>
          </p:cNvPicPr>
          <p:nvPr>
            <p:ph idx="1"/>
          </p:nvPr>
        </p:nvPicPr>
        <p:blipFill>
          <a:blip r:embed="rId2"/>
          <a:stretch>
            <a:fillRect/>
          </a:stretch>
        </p:blipFill>
        <p:spPr>
          <a:xfrm>
            <a:off x="789709" y="3194631"/>
            <a:ext cx="7578436" cy="3433183"/>
          </a:xfrm>
          <a:prstGeom prst="rect">
            <a:avLst/>
          </a:prstGeom>
        </p:spPr>
      </p:pic>
    </p:spTree>
    <p:extLst>
      <p:ext uri="{BB962C8B-B14F-4D97-AF65-F5344CB8AC3E}">
        <p14:creationId xmlns:p14="http://schemas.microsoft.com/office/powerpoint/2010/main" val="296212914"/>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smtClean="0"/>
              <a:t>Curriculum Maps for each year group are available in the PSHE section of the school website.</a:t>
            </a:r>
            <a:endParaRPr lang="en-GB" dirty="0"/>
          </a:p>
        </p:txBody>
      </p:sp>
      <p:sp>
        <p:nvSpPr>
          <p:cNvPr id="3" name="Subtitle 2"/>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978131048"/>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484295"/>
            <a:ext cx="8229600" cy="1143000"/>
          </a:xfrm>
        </p:spPr>
        <p:txBody>
          <a:bodyPr>
            <a:noAutofit/>
          </a:bodyPr>
          <a:lstStyle/>
          <a:p>
            <a:r>
              <a:rPr lang="en-GB" sz="2800" dirty="0" smtClean="0">
                <a:solidFill>
                  <a:schemeClr val="tx1"/>
                </a:solidFill>
              </a:rPr>
              <a:t>This information leaflet is available to download from the site which provides and overview of what is covered in each year group.</a:t>
            </a:r>
            <a:endParaRPr lang="en-GB" sz="2800" dirty="0">
              <a:solidFill>
                <a:schemeClr val="tx1"/>
              </a:solidFill>
            </a:endParaRPr>
          </a:p>
        </p:txBody>
      </p:sp>
      <p:pic>
        <p:nvPicPr>
          <p:cNvPr id="5" name="Content Placeholder 4"/>
          <p:cNvPicPr>
            <a:picLocks noGrp="1" noChangeAspect="1"/>
          </p:cNvPicPr>
          <p:nvPr>
            <p:ph sz="half" idx="1"/>
          </p:nvPr>
        </p:nvPicPr>
        <p:blipFill>
          <a:blip r:embed="rId2"/>
          <a:stretch>
            <a:fillRect/>
          </a:stretch>
        </p:blipFill>
        <p:spPr>
          <a:xfrm>
            <a:off x="457200" y="2835114"/>
            <a:ext cx="4038600" cy="2887409"/>
          </a:xfrm>
          <a:prstGeom prst="rect">
            <a:avLst/>
          </a:prstGeom>
        </p:spPr>
      </p:pic>
      <p:pic>
        <p:nvPicPr>
          <p:cNvPr id="6" name="Content Placeholder 5"/>
          <p:cNvPicPr>
            <a:picLocks noGrp="1" noChangeAspect="1"/>
          </p:cNvPicPr>
          <p:nvPr>
            <p:ph sz="half" idx="2"/>
          </p:nvPr>
        </p:nvPicPr>
        <p:blipFill>
          <a:blip r:embed="rId3"/>
          <a:stretch>
            <a:fillRect/>
          </a:stretch>
        </p:blipFill>
        <p:spPr>
          <a:xfrm>
            <a:off x="4572000" y="2869510"/>
            <a:ext cx="4038600" cy="2853013"/>
          </a:xfrm>
          <a:prstGeom prst="rect">
            <a:avLst/>
          </a:prstGeom>
        </p:spPr>
      </p:pic>
    </p:spTree>
    <p:extLst>
      <p:ext uri="{BB962C8B-B14F-4D97-AF65-F5344CB8AC3E}">
        <p14:creationId xmlns:p14="http://schemas.microsoft.com/office/powerpoint/2010/main" val="4087941622"/>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Thank you for reading this presentation.</a:t>
            </a:r>
            <a:endParaRPr lang="en-GB" dirty="0"/>
          </a:p>
        </p:txBody>
      </p:sp>
      <p:sp>
        <p:nvSpPr>
          <p:cNvPr id="3" name="Content Placeholder 2"/>
          <p:cNvSpPr>
            <a:spLocks noGrp="1"/>
          </p:cNvSpPr>
          <p:nvPr>
            <p:ph idx="1"/>
          </p:nvPr>
        </p:nvSpPr>
        <p:spPr/>
        <p:txBody>
          <a:bodyPr/>
          <a:lstStyle/>
          <a:p>
            <a:r>
              <a:rPr lang="en-GB" dirty="0" smtClean="0"/>
              <a:t>If you have any queries about the content of the curriculum that your child will be taught, please discuss this with their class teacher.</a:t>
            </a:r>
          </a:p>
          <a:p>
            <a:r>
              <a:rPr lang="en-GB" dirty="0" smtClean="0"/>
              <a:t>In addition to this, if you have any other feedback then please contact Mrs. Brown (RE/RSE Lead) through the school office.</a:t>
            </a:r>
            <a:endParaRPr lang="en-GB" dirty="0"/>
          </a:p>
        </p:txBody>
      </p:sp>
    </p:spTree>
    <p:extLst>
      <p:ext uri="{BB962C8B-B14F-4D97-AF65-F5344CB8AC3E}">
        <p14:creationId xmlns:p14="http://schemas.microsoft.com/office/powerpoint/2010/main" val="1439904891"/>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23138</TotalTime>
  <Words>1146</Words>
  <Application>Microsoft Office PowerPoint</Application>
  <PresentationFormat>On-screen Show (4:3)</PresentationFormat>
  <Paragraphs>97</Paragraphs>
  <Slides>25</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Akagi Pro Light</vt:lpstr>
      <vt:lpstr>Arial</vt:lpstr>
      <vt:lpstr>Calibri</vt:lpstr>
      <vt:lpstr>Helvetica Neue Light</vt:lpstr>
      <vt:lpstr>Times New Roman</vt:lpstr>
      <vt:lpstr>Office Theme</vt:lpstr>
      <vt:lpstr>PSHE PARENT INFORMATION UPDATE  Ten: Ten - Life to the Full</vt:lpstr>
      <vt:lpstr>Acronyms </vt:lpstr>
      <vt:lpstr>Aims of the Presentation</vt:lpstr>
      <vt:lpstr>Statutory Guidance</vt:lpstr>
      <vt:lpstr>RSE at St. Charles</vt:lpstr>
      <vt:lpstr>What is RSE?</vt:lpstr>
      <vt:lpstr>Right to Withdraw</vt:lpstr>
      <vt:lpstr>Special Educational Needs and Disabilities (SEND)</vt:lpstr>
      <vt:lpstr>Ten:Ten Resources ‘Life to the Full’ Programme</vt:lpstr>
      <vt:lpstr>Ten:Ten Resources ‘Life to the Full’ Programme</vt:lpstr>
      <vt:lpstr>Who are Ten: Ten?</vt:lpstr>
      <vt:lpstr>Ten:Ten Resources</vt:lpstr>
      <vt:lpstr>What is Life to the Full?</vt:lpstr>
      <vt:lpstr>The Structure of ‘Life to the Full’</vt:lpstr>
      <vt:lpstr>The Structure of ‘Life to the Full’</vt:lpstr>
      <vt:lpstr>The Structure of ‘Life to the Full’</vt:lpstr>
      <vt:lpstr>Online Parent Portal</vt:lpstr>
      <vt:lpstr>Access to the Parent Portal</vt:lpstr>
      <vt:lpstr>What it Looks Like</vt:lpstr>
      <vt:lpstr>This is a screen shot, the videos are available on the Parent Portal.</vt:lpstr>
      <vt:lpstr>This is a screen shot, the videos are available on the Parent Portal.</vt:lpstr>
      <vt:lpstr>Within each of the year group areas you will find links to the individual module that will be taught. The PSHE curriculum map for each year group shows which module will be covered in that year.  This is a screen shot, the videos are available on the Parent Portal.</vt:lpstr>
      <vt:lpstr>Curriculum Maps for each year group are available in the PSHE section of the school website.</vt:lpstr>
      <vt:lpstr>This information leaflet is available to download from the site which provides and overview of what is covered in each year group.</vt:lpstr>
      <vt:lpstr>Thank you for reading this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School Meeting</dc:title>
  <dc:creator>user</dc:creator>
  <cp:lastModifiedBy>A Bristow</cp:lastModifiedBy>
  <cp:revision>297</cp:revision>
  <dcterms:created xsi:type="dcterms:W3CDTF">2019-04-02T17:11:14Z</dcterms:created>
  <dcterms:modified xsi:type="dcterms:W3CDTF">2025-03-03T11:00:49Z</dcterms:modified>
</cp:coreProperties>
</file>